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6CF16CB-BCF0-40C0-9294-C34D5DF47F88}">
          <p14:sldIdLst>
            <p14:sldId id="256"/>
            <p14:sldId id="257"/>
          </p14:sldIdLst>
        </p14:section>
        <p14:section name="Untitled Section" id="{009A22E6-86D1-4A06-A947-16BE6B771632}">
          <p14:sldIdLst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90051-5A61-4770-8DC4-62C542AC3C1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85389-0692-4E32-9F2A-7605272FB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1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85389-0692-4E32-9F2A-7605272FB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9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32461A-250E-4A29-9E9B-599CA3838FA1}" type="datetime1">
              <a:rPr lang="en-US" smtClean="0"/>
              <a:pPr/>
              <a:t>8/23/2013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/>
              <a:pPr/>
              <a:t>8/23/2013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/>
              <a:pPr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823242C-D747-4ADD-80D8-99421268E3A8}" type="datetime1">
              <a:rPr lang="en-US" smtClean="0"/>
              <a:pPr/>
              <a:t>8/23/2013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F40B41D-FD10-4A38-B39B-626510BD49B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Grammar warm 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 your “in-class” notebook to write your answers to the following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667000"/>
            <a:ext cx="5638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Many </a:t>
            </a:r>
            <a:r>
              <a:rPr lang="en-US" sz="2400" b="1" u="sng" dirty="0" smtClean="0"/>
              <a:t>country</a:t>
            </a:r>
            <a:r>
              <a:rPr lang="en-US" sz="2400" b="1" dirty="0" smtClean="0"/>
              <a:t> celebrate different </a:t>
            </a:r>
            <a:r>
              <a:rPr lang="en-US" sz="2400" b="1" u="sng" dirty="0" smtClean="0"/>
              <a:t>holiday</a:t>
            </a:r>
            <a:r>
              <a:rPr lang="en-US" sz="2400" b="1" dirty="0" smtClean="0"/>
              <a:t>.</a:t>
            </a:r>
          </a:p>
          <a:p>
            <a:pPr marL="342900" indent="-342900">
              <a:buAutoNum type="arabicPeriod"/>
            </a:pP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smtClean="0"/>
              <a:t>They have different </a:t>
            </a:r>
            <a:r>
              <a:rPr lang="en-US" sz="2400" b="1" u="sng" dirty="0" smtClean="0"/>
              <a:t>story</a:t>
            </a:r>
            <a:r>
              <a:rPr lang="en-US" sz="2400" b="1" dirty="0" smtClean="0"/>
              <a:t> and </a:t>
            </a:r>
            <a:r>
              <a:rPr lang="en-US" sz="2400" b="1" u="sng" dirty="0" smtClean="0"/>
              <a:t>custom</a:t>
            </a:r>
            <a:r>
              <a:rPr lang="en-US" sz="2400" b="1" dirty="0" smtClean="0"/>
              <a:t>.</a:t>
            </a:r>
          </a:p>
          <a:p>
            <a:pPr marL="342900" indent="-342900">
              <a:buAutoNum type="arabicPeriod"/>
            </a:pPr>
            <a:endParaRPr lang="en-US" sz="2400" b="1" dirty="0"/>
          </a:p>
          <a:p>
            <a:pPr marL="342900" indent="-342900">
              <a:buAutoNum type="arabicPeriod"/>
            </a:pPr>
            <a:r>
              <a:rPr lang="en-US" sz="2400" b="1" dirty="0" smtClean="0"/>
              <a:t>The youngest </a:t>
            </a:r>
            <a:r>
              <a:rPr lang="en-US" sz="2400" b="1" u="sng" dirty="0" smtClean="0"/>
              <a:t>baby</a:t>
            </a:r>
            <a:r>
              <a:rPr lang="en-US" sz="2400" b="1" dirty="0" smtClean="0"/>
              <a:t> through the oldest </a:t>
            </a:r>
            <a:r>
              <a:rPr lang="en-US" sz="2400" b="1" u="sng" dirty="0" smtClean="0"/>
              <a:t>adult</a:t>
            </a:r>
            <a:r>
              <a:rPr lang="en-US" sz="2400" b="1" dirty="0" smtClean="0"/>
              <a:t> celebrate with </a:t>
            </a:r>
            <a:r>
              <a:rPr lang="en-US" sz="2400" b="1" u="sng" dirty="0" smtClean="0"/>
              <a:t>family</a:t>
            </a:r>
            <a:r>
              <a:rPr lang="en-US" sz="2400" b="1" dirty="0" smtClean="0"/>
              <a:t>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3716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Rewrite each sentence with the correct plural of the underlined words.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7120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0"/>
            <a:ext cx="6400800" cy="1981200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cap="none" dirty="0" smtClean="0"/>
              <a:t>sentence is a group of words which express a complete thought</a:t>
            </a:r>
            <a:r>
              <a:rPr lang="en-US" b="1" dirty="0" smtClean="0"/>
              <a:t>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4495800"/>
            <a:ext cx="6400800" cy="3048001"/>
          </a:xfrm>
        </p:spPr>
        <p:txBody>
          <a:bodyPr/>
          <a:lstStyle/>
          <a:p>
            <a:r>
              <a:rPr lang="en-US" dirty="0" smtClean="0"/>
              <a:t>Directions: number a page from your notebook 1-5.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1268463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90600"/>
          </a:xfrm>
        </p:spPr>
        <p:txBody>
          <a:bodyPr anchor="t">
            <a:noAutofit/>
          </a:bodyPr>
          <a:lstStyle/>
          <a:p>
            <a:pPr algn="l"/>
            <a:r>
              <a:rPr lang="en-US" sz="2000" cap="none" dirty="0"/>
              <a:t>W</a:t>
            </a:r>
            <a:r>
              <a:rPr lang="en-US" sz="2000" cap="none" dirty="0" smtClean="0"/>
              <a:t>rite </a:t>
            </a:r>
            <a:r>
              <a:rPr lang="en-US" sz="2000" b="1" cap="none" dirty="0" smtClean="0"/>
              <a:t>S</a:t>
            </a:r>
            <a:r>
              <a:rPr lang="en-US" sz="2000" cap="none" dirty="0" smtClean="0"/>
              <a:t> for each group of words that is a sentence.  Write </a:t>
            </a:r>
            <a:r>
              <a:rPr lang="en-US" sz="2000" b="1" cap="none" dirty="0" smtClean="0"/>
              <a:t>N</a:t>
            </a:r>
            <a:r>
              <a:rPr lang="en-US" sz="2000" cap="none" dirty="0" smtClean="0"/>
              <a:t> for each group that is not a sentence</a:t>
            </a:r>
            <a:endParaRPr lang="en-US" sz="2000" cap="non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i="1" dirty="0" smtClean="0"/>
              <a:t>Example:  </a:t>
            </a:r>
          </a:p>
          <a:p>
            <a:pPr indent="0">
              <a:buNone/>
            </a:pPr>
            <a:r>
              <a:rPr lang="en-US" i="1" u="sng" dirty="0" smtClean="0"/>
              <a:t>N </a:t>
            </a:r>
            <a:r>
              <a:rPr lang="en-US" i="1" dirty="0" smtClean="0"/>
              <a:t> </a:t>
            </a:r>
            <a:r>
              <a:rPr lang="en-US" b="1" i="1" dirty="0" smtClean="0"/>
              <a:t>Flew 852 feet</a:t>
            </a:r>
            <a:r>
              <a:rPr lang="en-US" i="1" dirty="0" smtClean="0"/>
              <a:t>.  </a:t>
            </a:r>
            <a:endParaRPr lang="en-US" i="1" dirty="0"/>
          </a:p>
          <a:p>
            <a:pPr indent="0">
              <a:buNone/>
            </a:pPr>
            <a:r>
              <a:rPr lang="en-US" i="1" dirty="0" smtClean="0"/>
              <a:t>This is not a complete sentence because it does not express a complete thought.  We, as readers, do not know </a:t>
            </a:r>
            <a:r>
              <a:rPr lang="en-US" b="1" i="1" dirty="0" smtClean="0"/>
              <a:t>What “flew 852 feet” </a:t>
            </a:r>
            <a:r>
              <a:rPr lang="en-US" i="1" dirty="0" smtClean="0"/>
              <a:t>(no subject).</a:t>
            </a:r>
            <a:r>
              <a:rPr lang="en-US" b="1" i="1" dirty="0" smtClean="0"/>
              <a:t>  </a:t>
            </a:r>
          </a:p>
          <a:p>
            <a:pPr indent="0">
              <a:buNone/>
            </a:pPr>
            <a:r>
              <a:rPr lang="en-US" i="1" u="sng" dirty="0" smtClean="0"/>
              <a:t>N </a:t>
            </a:r>
            <a:r>
              <a:rPr lang="en-US" b="1" i="1" dirty="0" smtClean="0"/>
              <a:t>The wind across the sand. </a:t>
            </a:r>
            <a:endParaRPr lang="en-US" i="1" dirty="0" smtClean="0"/>
          </a:p>
          <a:p>
            <a:pPr indent="0">
              <a:buNone/>
            </a:pPr>
            <a:r>
              <a:rPr lang="en-US" i="1" dirty="0" smtClean="0"/>
              <a:t>This sentence is not complete because we don’t know what the wind across the sand is doing (no verb).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8809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990600"/>
          </a:xfrm>
        </p:spPr>
        <p:txBody>
          <a:bodyPr>
            <a:noAutofit/>
          </a:bodyPr>
          <a:lstStyle/>
          <a:p>
            <a:pPr algn="l"/>
            <a:r>
              <a:rPr lang="en-US" sz="2400" cap="none" dirty="0"/>
              <a:t>Write </a:t>
            </a:r>
            <a:r>
              <a:rPr lang="en-US" sz="2400" b="1" cap="none" dirty="0"/>
              <a:t>S</a:t>
            </a:r>
            <a:r>
              <a:rPr lang="en-US" sz="2400" cap="none" dirty="0"/>
              <a:t> for each group of words that is a sentence.  Write </a:t>
            </a:r>
            <a:r>
              <a:rPr lang="en-US" sz="2400" b="1" cap="none" dirty="0"/>
              <a:t>N</a:t>
            </a:r>
            <a:r>
              <a:rPr lang="en-US" sz="2400" cap="none" dirty="0"/>
              <a:t> for each group that is not a sentence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On the same day, December 17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 try the airplane.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Wilbur was the first to try </a:t>
            </a:r>
            <a:r>
              <a:rPr lang="en-US" smtClean="0"/>
              <a:t>the plane.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These early flights were just the beginning.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This unsuccessful flight.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versus an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indent="0" algn="ctr">
              <a:buNone/>
            </a:pPr>
            <a:r>
              <a:rPr lang="en-US" sz="4800" dirty="0" smtClean="0"/>
              <a:t>What is the rule?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954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447800"/>
            <a:ext cx="6400800" cy="40386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dirty="0" smtClean="0"/>
              <a:t>You put </a:t>
            </a:r>
            <a:r>
              <a:rPr lang="en-US" sz="3600" b="1" i="1" dirty="0" smtClean="0"/>
              <a:t>a</a:t>
            </a:r>
            <a:r>
              <a:rPr lang="en-US" sz="3600" b="1" dirty="0" smtClean="0"/>
              <a:t> before the words that starts with a consonant sound and </a:t>
            </a:r>
            <a:r>
              <a:rPr lang="en-US" sz="3600" b="1" i="1" dirty="0" smtClean="0"/>
              <a:t>an</a:t>
            </a:r>
            <a:r>
              <a:rPr lang="en-US" sz="3600" b="1" dirty="0" smtClean="0"/>
              <a:t> before words that start with a vowel sound.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733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447800"/>
            <a:ext cx="5410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(A/ An) hour ago…</a:t>
            </a:r>
          </a:p>
          <a:p>
            <a:endParaRPr lang="en-US" sz="3200" b="1" dirty="0"/>
          </a:p>
          <a:p>
            <a:r>
              <a:rPr lang="en-US" sz="3200" b="1" dirty="0" smtClean="0"/>
              <a:t>(A/ An) historic moment…</a:t>
            </a:r>
          </a:p>
          <a:p>
            <a:endParaRPr lang="en-US" sz="3200" b="1" dirty="0"/>
          </a:p>
          <a:p>
            <a:r>
              <a:rPr lang="en-US" sz="3200" b="1" dirty="0" smtClean="0"/>
              <a:t>(A/ An) mansion…</a:t>
            </a:r>
          </a:p>
          <a:p>
            <a:endParaRPr lang="en-US" sz="3200" b="1" dirty="0"/>
          </a:p>
          <a:p>
            <a:r>
              <a:rPr lang="en-US" sz="3200" b="1" dirty="0" smtClean="0"/>
              <a:t>(A/ An</a:t>
            </a:r>
            <a:r>
              <a:rPr lang="en-US" sz="3200" b="1" smtClean="0"/>
              <a:t>) M&amp;M…</a:t>
            </a:r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5867400" cy="156966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/>
              <a:t>To form the plural of nouns that end in a </a:t>
            </a:r>
            <a:r>
              <a:rPr lang="en-US" sz="2400" b="1" dirty="0" smtClean="0">
                <a:solidFill>
                  <a:srgbClr val="FF0000"/>
                </a:solidFill>
              </a:rPr>
              <a:t>consonant </a:t>
            </a:r>
            <a:r>
              <a:rPr lang="en-US" sz="2400" b="1" dirty="0" smtClean="0"/>
              <a:t>and 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change the </a:t>
            </a:r>
            <a:r>
              <a:rPr lang="en-US" sz="2400" b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/>
              <a:t> to</a:t>
            </a:r>
            <a:r>
              <a:rPr lang="en-US" sz="2400" b="1" i="1" dirty="0" smtClean="0"/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i </a:t>
            </a:r>
            <a:r>
              <a:rPr lang="en-US" sz="2400" b="1" dirty="0" smtClean="0"/>
              <a:t>and add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es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0280" y="3352800"/>
            <a:ext cx="36576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u="sng" dirty="0"/>
              <a:t>Singular</a:t>
            </a:r>
          </a:p>
          <a:p>
            <a:r>
              <a:rPr lang="en-US" sz="2400" b="1" dirty="0" smtClean="0"/>
              <a:t>libra</a:t>
            </a:r>
            <a:r>
              <a:rPr lang="en-US" sz="2400" b="1" dirty="0" smtClean="0">
                <a:solidFill>
                  <a:srgbClr val="FF0000"/>
                </a:solidFill>
              </a:rPr>
              <a:t>ry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balco</a:t>
            </a:r>
            <a:r>
              <a:rPr lang="en-US" sz="2400" b="1" dirty="0" smtClean="0">
                <a:solidFill>
                  <a:srgbClr val="FF0000"/>
                </a:solidFill>
              </a:rPr>
              <a:t>ny</a:t>
            </a:r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u="sng" dirty="0" smtClean="0"/>
              <a:t>Plural </a:t>
            </a:r>
            <a:endParaRPr lang="en-US" sz="2400" b="1" u="sng" dirty="0"/>
          </a:p>
          <a:p>
            <a:r>
              <a:rPr lang="en-US" sz="2400" b="1" dirty="0" smtClean="0"/>
              <a:t>librar</a:t>
            </a:r>
            <a:r>
              <a:rPr lang="en-US" sz="2400" b="1" dirty="0" smtClean="0">
                <a:solidFill>
                  <a:srgbClr val="FF0000"/>
                </a:solidFill>
              </a:rPr>
              <a:t>ies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balcon</a:t>
            </a:r>
            <a:r>
              <a:rPr lang="en-US" sz="2400" b="1" dirty="0">
                <a:solidFill>
                  <a:srgbClr val="FF0000"/>
                </a:solidFill>
              </a:rPr>
              <a:t>ies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8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00200"/>
            <a:ext cx="5867400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/>
              <a:t>If a noun ends in a </a:t>
            </a:r>
            <a:r>
              <a:rPr lang="en-US" sz="2400" b="1" dirty="0" smtClean="0">
                <a:solidFill>
                  <a:srgbClr val="FF0000"/>
                </a:solidFill>
              </a:rPr>
              <a:t>vowel</a:t>
            </a:r>
            <a:r>
              <a:rPr lang="en-US" sz="2400" b="1" dirty="0" smtClean="0"/>
              <a:t> and </a:t>
            </a:r>
            <a:r>
              <a:rPr lang="en-US" sz="2400" b="1" i="1" dirty="0" smtClean="0">
                <a:solidFill>
                  <a:srgbClr val="FF0000"/>
                </a:solidFill>
              </a:rPr>
              <a:t>y</a:t>
            </a:r>
            <a:r>
              <a:rPr lang="en-US" sz="2400" b="1" dirty="0" smtClean="0"/>
              <a:t>, just add </a:t>
            </a:r>
            <a:r>
              <a:rPr lang="en-US" sz="2400" b="1" i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40280" y="2819400"/>
            <a:ext cx="3657600" cy="193899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2400" b="1" u="sng" dirty="0"/>
              <a:t>Singular</a:t>
            </a:r>
          </a:p>
          <a:p>
            <a:r>
              <a:rPr lang="en-US" sz="2400" b="1" dirty="0"/>
              <a:t>k</a:t>
            </a:r>
            <a:r>
              <a:rPr lang="en-US" sz="2400" b="1" dirty="0" smtClean="0">
                <a:solidFill>
                  <a:srgbClr val="FF0000"/>
                </a:solidFill>
              </a:rPr>
              <a:t>ey</a:t>
            </a:r>
          </a:p>
          <a:p>
            <a:r>
              <a:rPr lang="en-US" sz="2400" b="1" dirty="0" smtClean="0"/>
              <a:t>j</a:t>
            </a:r>
            <a:r>
              <a:rPr lang="en-US" sz="2400" b="1" dirty="0" smtClean="0">
                <a:solidFill>
                  <a:srgbClr val="FF0000"/>
                </a:solidFill>
              </a:rPr>
              <a:t>oy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u="sng" dirty="0" smtClean="0"/>
              <a:t>Plural </a:t>
            </a:r>
            <a:endParaRPr lang="en-US" sz="2400" b="1" u="sng" dirty="0"/>
          </a:p>
          <a:p>
            <a:r>
              <a:rPr lang="en-US" sz="2400" b="1" dirty="0" smtClean="0"/>
              <a:t>key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 smtClean="0"/>
              <a:t>joy</a:t>
            </a:r>
            <a:r>
              <a:rPr lang="en-US" sz="2400" b="1" dirty="0" smtClean="0">
                <a:solidFill>
                  <a:srgbClr val="FF0000"/>
                </a:solidFill>
              </a:rPr>
              <a:t>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275</TotalTime>
  <Words>333</Words>
  <Application>Microsoft Office PowerPoint</Application>
  <PresentationFormat>On-screen Show (4:3)</PresentationFormat>
  <Paragraphs>51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Grammar warm up</vt:lpstr>
      <vt:lpstr>A sentence is a group of words which express a complete thought.</vt:lpstr>
      <vt:lpstr>Write S for each group of words that is a sentence.  Write N for each group that is not a sentence</vt:lpstr>
      <vt:lpstr>Write S for each group of words that is a sentence.  Write N for each group that is not a sentence</vt:lpstr>
      <vt:lpstr>A versus an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warm up</dc:title>
  <dc:creator>Erin Odwyer</dc:creator>
  <cp:lastModifiedBy>Erin Odwyer</cp:lastModifiedBy>
  <cp:revision>11</cp:revision>
  <dcterms:created xsi:type="dcterms:W3CDTF">2013-08-18T05:51:12Z</dcterms:created>
  <dcterms:modified xsi:type="dcterms:W3CDTF">2013-08-23T02:40:41Z</dcterms:modified>
</cp:coreProperties>
</file>